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4"/>
  </p:notesMasterIdLst>
  <p:sldIdLst>
    <p:sldId id="256" r:id="rId2"/>
    <p:sldId id="309" r:id="rId3"/>
    <p:sldId id="307" r:id="rId4"/>
    <p:sldId id="327" r:id="rId5"/>
    <p:sldId id="796" r:id="rId6"/>
    <p:sldId id="801" r:id="rId7"/>
    <p:sldId id="308" r:id="rId8"/>
    <p:sldId id="659" r:id="rId9"/>
    <p:sldId id="577" r:id="rId10"/>
    <p:sldId id="797" r:id="rId11"/>
    <p:sldId id="610" r:id="rId12"/>
    <p:sldId id="486" r:id="rId13"/>
    <p:sldId id="564" r:id="rId14"/>
    <p:sldId id="1054" r:id="rId15"/>
    <p:sldId id="1032" r:id="rId16"/>
    <p:sldId id="986" r:id="rId17"/>
    <p:sldId id="1055" r:id="rId18"/>
    <p:sldId id="584" r:id="rId19"/>
    <p:sldId id="664" r:id="rId20"/>
    <p:sldId id="798" r:id="rId21"/>
    <p:sldId id="666" r:id="rId22"/>
    <p:sldId id="667" r:id="rId23"/>
    <p:sldId id="485" r:id="rId24"/>
    <p:sldId id="802" r:id="rId25"/>
    <p:sldId id="314" r:id="rId26"/>
    <p:sldId id="794" r:id="rId27"/>
    <p:sldId id="800" r:id="rId28"/>
    <p:sldId id="790" r:id="rId29"/>
    <p:sldId id="792" r:id="rId30"/>
    <p:sldId id="793" r:id="rId31"/>
    <p:sldId id="799" r:id="rId32"/>
    <p:sldId id="320" r:id="rId33"/>
    <p:sldId id="803" r:id="rId34"/>
    <p:sldId id="328" r:id="rId35"/>
    <p:sldId id="490" r:id="rId36"/>
    <p:sldId id="329" r:id="rId37"/>
    <p:sldId id="815" r:id="rId38"/>
    <p:sldId id="816" r:id="rId39"/>
    <p:sldId id="808" r:id="rId40"/>
    <p:sldId id="331" r:id="rId41"/>
    <p:sldId id="492" r:id="rId42"/>
    <p:sldId id="333" r:id="rId43"/>
    <p:sldId id="494" r:id="rId44"/>
    <p:sldId id="334" r:id="rId45"/>
    <p:sldId id="336" r:id="rId46"/>
    <p:sldId id="495" r:id="rId47"/>
    <p:sldId id="549" r:id="rId48"/>
    <p:sldId id="337" r:id="rId49"/>
    <p:sldId id="332" r:id="rId50"/>
    <p:sldId id="342" r:id="rId51"/>
    <p:sldId id="343" r:id="rId52"/>
    <p:sldId id="828" r:id="rId53"/>
    <p:sldId id="819" r:id="rId54"/>
    <p:sldId id="820" r:id="rId55"/>
    <p:sldId id="353" r:id="rId56"/>
    <p:sldId id="795" r:id="rId57"/>
    <p:sldId id="354" r:id="rId58"/>
    <p:sldId id="501" r:id="rId59"/>
    <p:sldId id="817" r:id="rId60"/>
    <p:sldId id="818" r:id="rId61"/>
    <p:sldId id="345" r:id="rId62"/>
    <p:sldId id="536" r:id="rId63"/>
    <p:sldId id="435" r:id="rId64"/>
    <p:sldId id="344" r:id="rId65"/>
    <p:sldId id="321" r:id="rId66"/>
    <p:sldId id="1020" r:id="rId67"/>
    <p:sldId id="339" r:id="rId68"/>
    <p:sldId id="762" r:id="rId69"/>
    <p:sldId id="350" r:id="rId70"/>
    <p:sldId id="530" r:id="rId71"/>
    <p:sldId id="351" r:id="rId72"/>
    <p:sldId id="338" r:id="rId73"/>
    <p:sldId id="537" r:id="rId74"/>
    <p:sldId id="355" r:id="rId75"/>
    <p:sldId id="437" r:id="rId76"/>
    <p:sldId id="438" r:id="rId77"/>
    <p:sldId id="542" r:id="rId78"/>
    <p:sldId id="541" r:id="rId79"/>
    <p:sldId id="550" r:id="rId80"/>
    <p:sldId id="540" r:id="rId81"/>
    <p:sldId id="358" r:id="rId82"/>
    <p:sldId id="340" r:id="rId83"/>
    <p:sldId id="346" r:id="rId84"/>
    <p:sldId id="374" r:id="rId85"/>
    <p:sldId id="322" r:id="rId86"/>
    <p:sldId id="1029" r:id="rId87"/>
    <p:sldId id="809" r:id="rId88"/>
    <p:sldId id="821" r:id="rId89"/>
    <p:sldId id="1037" r:id="rId90"/>
    <p:sldId id="810" r:id="rId91"/>
    <p:sldId id="1021" r:id="rId92"/>
    <p:sldId id="359" r:id="rId93"/>
    <p:sldId id="371" r:id="rId94"/>
    <p:sldId id="367" r:id="rId95"/>
    <p:sldId id="822" r:id="rId96"/>
    <p:sldId id="823" r:id="rId97"/>
    <p:sldId id="824" r:id="rId98"/>
    <p:sldId id="557" r:id="rId99"/>
    <p:sldId id="363" r:id="rId100"/>
    <p:sldId id="360" r:id="rId101"/>
    <p:sldId id="825" r:id="rId102"/>
    <p:sldId id="364" r:id="rId103"/>
    <p:sldId id="547" r:id="rId104"/>
    <p:sldId id="439" r:id="rId105"/>
    <p:sldId id="766" r:id="rId106"/>
    <p:sldId id="373" r:id="rId107"/>
    <p:sldId id="763" r:id="rId108"/>
    <p:sldId id="767" r:id="rId109"/>
    <p:sldId id="773" r:id="rId110"/>
    <p:sldId id="775" r:id="rId111"/>
    <p:sldId id="838" r:id="rId112"/>
    <p:sldId id="826" r:id="rId113"/>
    <p:sldId id="827" r:id="rId114"/>
    <p:sldId id="813" r:id="rId115"/>
    <p:sldId id="814" r:id="rId116"/>
    <p:sldId id="829" r:id="rId117"/>
    <p:sldId id="830" r:id="rId118"/>
    <p:sldId id="831" r:id="rId119"/>
    <p:sldId id="832" r:id="rId120"/>
    <p:sldId id="833" r:id="rId121"/>
    <p:sldId id="834" r:id="rId122"/>
    <p:sldId id="835" r:id="rId123"/>
    <p:sldId id="836" r:id="rId124"/>
    <p:sldId id="1028" r:id="rId125"/>
    <p:sldId id="924" r:id="rId126"/>
    <p:sldId id="1022" r:id="rId127"/>
    <p:sldId id="971" r:id="rId128"/>
    <p:sldId id="925" r:id="rId129"/>
    <p:sldId id="973" r:id="rId130"/>
    <p:sldId id="981" r:id="rId131"/>
    <p:sldId id="926" r:id="rId132"/>
    <p:sldId id="929" r:id="rId133"/>
    <p:sldId id="982" r:id="rId134"/>
    <p:sldId id="983" r:id="rId135"/>
    <p:sldId id="974" r:id="rId136"/>
    <p:sldId id="930" r:id="rId137"/>
    <p:sldId id="1003" r:id="rId138"/>
    <p:sldId id="1004" r:id="rId139"/>
    <p:sldId id="1005" r:id="rId140"/>
    <p:sldId id="931" r:id="rId141"/>
    <p:sldId id="933" r:id="rId142"/>
    <p:sldId id="935" r:id="rId143"/>
    <p:sldId id="936" r:id="rId144"/>
    <p:sldId id="939" r:id="rId145"/>
    <p:sldId id="978" r:id="rId146"/>
    <p:sldId id="941" r:id="rId147"/>
    <p:sldId id="979" r:id="rId148"/>
    <p:sldId id="980" r:id="rId149"/>
    <p:sldId id="984" r:id="rId150"/>
    <p:sldId id="985" r:id="rId151"/>
    <p:sldId id="947" r:id="rId152"/>
    <p:sldId id="988" r:id="rId153"/>
    <p:sldId id="949" r:id="rId154"/>
    <p:sldId id="950" r:id="rId155"/>
    <p:sldId id="952" r:id="rId156"/>
    <p:sldId id="953" r:id="rId157"/>
    <p:sldId id="958" r:id="rId158"/>
    <p:sldId id="960" r:id="rId159"/>
    <p:sldId id="989" r:id="rId160"/>
    <p:sldId id="990" r:id="rId161"/>
    <p:sldId id="991" r:id="rId162"/>
    <p:sldId id="992" r:id="rId163"/>
    <p:sldId id="1038" r:id="rId164"/>
    <p:sldId id="1039" r:id="rId165"/>
    <p:sldId id="1040" r:id="rId166"/>
    <p:sldId id="1041" r:id="rId167"/>
    <p:sldId id="1042" r:id="rId168"/>
    <p:sldId id="1043" r:id="rId169"/>
    <p:sldId id="1033" r:id="rId170"/>
    <p:sldId id="1044" r:id="rId171"/>
    <p:sldId id="1035" r:id="rId172"/>
    <p:sldId id="1045" r:id="rId173"/>
    <p:sldId id="1047" r:id="rId174"/>
    <p:sldId id="1049" r:id="rId175"/>
    <p:sldId id="1048" r:id="rId176"/>
    <p:sldId id="323" r:id="rId177"/>
    <p:sldId id="1023" r:id="rId178"/>
    <p:sldId id="368" r:id="rId179"/>
    <p:sldId id="370" r:id="rId180"/>
    <p:sldId id="975" r:id="rId181"/>
    <p:sldId id="1006" r:id="rId182"/>
    <p:sldId id="1008" r:id="rId183"/>
    <p:sldId id="782" r:id="rId184"/>
    <p:sldId id="977" r:id="rId185"/>
    <p:sldId id="383" r:id="rId186"/>
    <p:sldId id="385" r:id="rId187"/>
    <p:sldId id="568" r:id="rId188"/>
    <p:sldId id="387" r:id="rId189"/>
    <p:sldId id="569" r:id="rId190"/>
    <p:sldId id="388" r:id="rId191"/>
    <p:sldId id="993" r:id="rId192"/>
    <p:sldId id="994" r:id="rId193"/>
    <p:sldId id="995" r:id="rId194"/>
    <p:sldId id="996" r:id="rId195"/>
    <p:sldId id="997" r:id="rId196"/>
    <p:sldId id="1010" r:id="rId197"/>
    <p:sldId id="998" r:id="rId198"/>
    <p:sldId id="999" r:id="rId199"/>
    <p:sldId id="1000" r:id="rId200"/>
    <p:sldId id="1001" r:id="rId201"/>
    <p:sldId id="1002" r:id="rId202"/>
    <p:sldId id="839" r:id="rId203"/>
    <p:sldId id="1024" r:id="rId204"/>
    <p:sldId id="840" r:id="rId205"/>
    <p:sldId id="841" r:id="rId206"/>
    <p:sldId id="1009" r:id="rId207"/>
    <p:sldId id="842" r:id="rId208"/>
    <p:sldId id="843" r:id="rId209"/>
    <p:sldId id="844" r:id="rId210"/>
    <p:sldId id="845" r:id="rId211"/>
    <p:sldId id="846" r:id="rId212"/>
    <p:sldId id="847" r:id="rId213"/>
    <p:sldId id="849" r:id="rId214"/>
    <p:sldId id="850" r:id="rId215"/>
    <p:sldId id="851" r:id="rId216"/>
    <p:sldId id="853" r:id="rId217"/>
    <p:sldId id="854" r:id="rId218"/>
    <p:sldId id="855" r:id="rId219"/>
    <p:sldId id="856" r:id="rId220"/>
    <p:sldId id="520" r:id="rId221"/>
    <p:sldId id="1025" r:id="rId222"/>
    <p:sldId id="411" r:id="rId223"/>
    <p:sldId id="412" r:id="rId224"/>
    <p:sldId id="415" r:id="rId225"/>
    <p:sldId id="523" r:id="rId226"/>
    <p:sldId id="533" r:id="rId227"/>
    <p:sldId id="413" r:id="rId228"/>
    <p:sldId id="777" r:id="rId229"/>
    <p:sldId id="524" r:id="rId230"/>
    <p:sldId id="1027" r:id="rId231"/>
    <p:sldId id="525" r:id="rId232"/>
    <p:sldId id="526" r:id="rId233"/>
    <p:sldId id="527" r:id="rId234"/>
    <p:sldId id="1036" r:id="rId235"/>
    <p:sldId id="1011" r:id="rId236"/>
    <p:sldId id="911" r:id="rId237"/>
    <p:sldId id="1026" r:id="rId238"/>
    <p:sldId id="912" r:id="rId239"/>
    <p:sldId id="913" r:id="rId240"/>
    <p:sldId id="923" r:id="rId241"/>
    <p:sldId id="916" r:id="rId242"/>
    <p:sldId id="917" r:id="rId243"/>
    <p:sldId id="919" r:id="rId244"/>
    <p:sldId id="922" r:id="rId245"/>
    <p:sldId id="643" r:id="rId246"/>
    <p:sldId id="695" r:id="rId247"/>
    <p:sldId id="660" r:id="rId248"/>
    <p:sldId id="682" r:id="rId249"/>
    <p:sldId id="644" r:id="rId250"/>
    <p:sldId id="680" r:id="rId251"/>
    <p:sldId id="679" r:id="rId252"/>
    <p:sldId id="683" r:id="rId253"/>
    <p:sldId id="681" r:id="rId254"/>
    <p:sldId id="694" r:id="rId255"/>
    <p:sldId id="693" r:id="rId256"/>
    <p:sldId id="698" r:id="rId257"/>
    <p:sldId id="700" r:id="rId258"/>
    <p:sldId id="703" r:id="rId259"/>
    <p:sldId id="702" r:id="rId260"/>
    <p:sldId id="646" r:id="rId261"/>
    <p:sldId id="661" r:id="rId262"/>
    <p:sldId id="1012" r:id="rId263"/>
    <p:sldId id="685" r:id="rId264"/>
    <p:sldId id="745" r:id="rId265"/>
    <p:sldId id="686" r:id="rId266"/>
    <p:sldId id="747" r:id="rId267"/>
    <p:sldId id="748" r:id="rId268"/>
    <p:sldId id="1013" r:id="rId269"/>
    <p:sldId id="687" r:id="rId270"/>
    <p:sldId id="750" r:id="rId271"/>
    <p:sldId id="1050" r:id="rId272"/>
    <p:sldId id="1014" r:id="rId273"/>
    <p:sldId id="1051" r:id="rId274"/>
    <p:sldId id="1015" r:id="rId275"/>
    <p:sldId id="1016" r:id="rId276"/>
    <p:sldId id="1052" r:id="rId277"/>
    <p:sldId id="1017" r:id="rId278"/>
    <p:sldId id="1053" r:id="rId279"/>
    <p:sldId id="857" r:id="rId280"/>
    <p:sldId id="1018" r:id="rId281"/>
    <p:sldId id="1019" r:id="rId282"/>
    <p:sldId id="909" r:id="rId283"/>
    <p:sldId id="910" r:id="rId284"/>
    <p:sldId id="867" r:id="rId285"/>
    <p:sldId id="868" r:id="rId286"/>
    <p:sldId id="869" r:id="rId287"/>
    <p:sldId id="870" r:id="rId288"/>
    <p:sldId id="871" r:id="rId289"/>
    <p:sldId id="872" r:id="rId290"/>
    <p:sldId id="873" r:id="rId291"/>
    <p:sldId id="874" r:id="rId292"/>
    <p:sldId id="875" r:id="rId293"/>
    <p:sldId id="876" r:id="rId294"/>
    <p:sldId id="877" r:id="rId295"/>
    <p:sldId id="878" r:id="rId296"/>
    <p:sldId id="879" r:id="rId297"/>
    <p:sldId id="880" r:id="rId298"/>
    <p:sldId id="881" r:id="rId299"/>
    <p:sldId id="882" r:id="rId300"/>
    <p:sldId id="883" r:id="rId301"/>
    <p:sldId id="884" r:id="rId302"/>
    <p:sldId id="885" r:id="rId303"/>
    <p:sldId id="886" r:id="rId304"/>
    <p:sldId id="887" r:id="rId305"/>
    <p:sldId id="888" r:id="rId306"/>
    <p:sldId id="889" r:id="rId307"/>
    <p:sldId id="890" r:id="rId308"/>
    <p:sldId id="892" r:id="rId309"/>
    <p:sldId id="893" r:id="rId310"/>
    <p:sldId id="894" r:id="rId311"/>
    <p:sldId id="895" r:id="rId312"/>
    <p:sldId id="896" r:id="rId313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11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2" d="100"/>
        <a:sy n="182" d="100"/>
      </p:scale>
      <p:origin x="0" y="-4045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5" name="Shape 7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51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91" name="Shape 7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4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9" name="Shape 7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3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mUiu59e17Q&amp;list=PLxYh7ZSzU5052ugdqSbsVvfqU1jQVOJTI&amp;index=3" TargetMode="External"/><Relationship Id="rId2" Type="http://schemas.openxmlformats.org/officeDocument/2006/relationships/hyperlink" Target="https://www.youtube.com/watch?v=bqwWJpaIm8M&amp;list=PLxYh7ZSzU5052ugdqSbsVvfqU1jQVOJTI&amp;index=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3VJlPly_vs&amp;index=4&amp;list=PLxYh7ZSzU5052ugdqSbsVvfqU1jQVOJTI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" Target="slide18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14.xml"/><Relationship Id="rId7" Type="http://schemas.openxmlformats.org/officeDocument/2006/relationships/slide" Target="slide59.xml"/><Relationship Id="rId12" Type="http://schemas.openxmlformats.org/officeDocument/2006/relationships/slide" Target="slide11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111.xml"/><Relationship Id="rId5" Type="http://schemas.openxmlformats.org/officeDocument/2006/relationships/slide" Target="slide23.xml"/><Relationship Id="rId10" Type="http://schemas.openxmlformats.org/officeDocument/2006/relationships/slide" Target="slide90.xml"/><Relationship Id="rId4" Type="http://schemas.openxmlformats.org/officeDocument/2006/relationships/slide" Target="slide19.xml"/><Relationship Id="rId9" Type="http://schemas.openxmlformats.org/officeDocument/2006/relationships/slide" Target="slide8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02.xml"/><Relationship Id="rId13" Type="http://schemas.openxmlformats.org/officeDocument/2006/relationships/slide" Target="slide279.xml"/><Relationship Id="rId3" Type="http://schemas.openxmlformats.org/officeDocument/2006/relationships/slide" Target="slide163.xml"/><Relationship Id="rId7" Type="http://schemas.openxmlformats.org/officeDocument/2006/relationships/slide" Target="slide112.xml"/><Relationship Id="rId12" Type="http://schemas.openxmlformats.org/officeDocument/2006/relationships/slide" Target="slide260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1.xml"/><Relationship Id="rId11" Type="http://schemas.openxmlformats.org/officeDocument/2006/relationships/slide" Target="slide245.xml"/><Relationship Id="rId5" Type="http://schemas.openxmlformats.org/officeDocument/2006/relationships/slide" Target="slide176.xml"/><Relationship Id="rId10" Type="http://schemas.openxmlformats.org/officeDocument/2006/relationships/slide" Target="slide236.xml"/><Relationship Id="rId4" Type="http://schemas.openxmlformats.org/officeDocument/2006/relationships/slide" Target="slide169.xml"/><Relationship Id="rId9" Type="http://schemas.openxmlformats.org/officeDocument/2006/relationships/slide" Target="slide220.xml"/><Relationship Id="rId14" Type="http://schemas.openxmlformats.org/officeDocument/2006/relationships/slide" Target="slide28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</a:t>
            </a:r>
          </a:p>
          <a:p>
            <a:pPr lvl="1"/>
            <a:r>
              <a:rPr lang="en-US" dirty="0" smtClean="0"/>
              <a:t>Development environments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7536"/>
            <a:ext cx="7772400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dirty="0" smtClean="0"/>
              <a:t>See </a:t>
            </a:r>
            <a:r>
              <a:rPr lang="en-US" sz="2800" dirty="0">
                <a:latin typeface="Courier"/>
              </a:rPr>
              <a:t>ConditionalStatements.ipynb</a:t>
            </a:r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 pp. 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343" y="274638"/>
            <a:ext cx="7994708" cy="944562"/>
          </a:xfrm>
        </p:spPr>
        <p:txBody>
          <a:bodyPr/>
          <a:lstStyle/>
          <a:p>
            <a:r>
              <a:rPr lang="en-US" dirty="0" smtClean="0"/>
              <a:t>Development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Jupyter</a:t>
            </a:r>
          </a:p>
          <a:p>
            <a:r>
              <a:rPr lang="en-US" b="1" dirty="0" smtClean="0"/>
              <a:t>Spyder</a:t>
            </a:r>
          </a:p>
          <a:p>
            <a:r>
              <a:rPr lang="en-US" dirty="0" smtClean="0"/>
              <a:t>PyCharm</a:t>
            </a:r>
          </a:p>
          <a:p>
            <a:r>
              <a:rPr lang="en-US" dirty="0" smtClean="0"/>
              <a:t>Atom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smtClean="0"/>
              <a:t>IDLE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steps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This is called 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myList[-2] =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something or nothing will happen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mutable, which means you can change a values within a list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little tough!</a:t>
            </a:r>
          </a:p>
          <a:p>
            <a:r>
              <a:rPr lang="en-US" dirty="0" smtClean="0"/>
              <a:t>You will need to do some more research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list.txt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Comma delimited</a:t>
            </a:r>
          </a:p>
          <a:p>
            <a:r>
              <a:rPr lang="en-US" dirty="0"/>
              <a:t>Write code </a:t>
            </a:r>
            <a:r>
              <a:rPr lang="en-US" dirty="0" smtClean="0"/>
              <a:t>to transform each row into a list which is contained by an outer list</a:t>
            </a:r>
          </a:p>
          <a:p>
            <a:pPr lvl="1"/>
            <a:r>
              <a:rPr lang="en-US" dirty="0" smtClean="0"/>
              <a:t>i.e., create a 2-dimensional list, a list of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“Slicing”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Deleting </a:t>
            </a:r>
            <a:r>
              <a:rPr lang="en-US" dirty="0"/>
              <a:t>elements from a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del 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out in the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and sum of the remaining elements</a:t>
            </a:r>
          </a:p>
          <a:p>
            <a:pPr lvl="1"/>
            <a:r>
              <a:rPr lang="en-US" dirty="0" smtClean="0"/>
              <a:t>Computes, and prints the average of the remaining </a:t>
            </a:r>
            <a:r>
              <a:rPr lang="en-US" dirty="0"/>
              <a:t>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do a lot of sorting in analytics</a:t>
            </a:r>
          </a:p>
          <a:p>
            <a:r>
              <a:rPr lang="en-US" dirty="0" smtClean="0"/>
              <a:t>Useful to know many ways to sort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www.youtube.com/watch?v=bqwWJpaIm8M&amp;list=PLxYh7ZSzU5052ugdqSbsVvfqU1jQVOJTI&amp;index=2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www.youtube.com/watch?v=UmUiu59e17Q&amp;list=PLxYh7ZSzU5052ugdqSbsVvfqU1jQVOJTI&amp;index=3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www.youtube.com/watch?v=C3VJlPly_vs&amp;index=4&amp;list=PLxYh7ZSzU5052ugdqSbsVvfqU1jQVOJTI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the first Youtube video</a:t>
            </a:r>
          </a:p>
          <a:p>
            <a:r>
              <a:rPr lang="en-US" dirty="0" smtClean="0"/>
              <a:t>Sort this list of tuples in ascending order of the 3</a:t>
            </a:r>
            <a:r>
              <a:rPr lang="en-US" baseline="30000" dirty="0" smtClean="0"/>
              <a:t>rd</a:t>
            </a:r>
            <a:r>
              <a:rPr lang="en-US" dirty="0" smtClean="0"/>
              <a:t> element within each tuple using the </a:t>
            </a:r>
            <a:r>
              <a:rPr lang="en-US" dirty="0">
                <a:latin typeface="Courier"/>
              </a:rPr>
              <a:t>operator.itemgetter()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Data (copy and paste into Spyder/Jupyter)</a:t>
            </a:r>
          </a:p>
          <a:p>
            <a:pPr lvl="1"/>
            <a:r>
              <a:rPr lang="en-US" dirty="0" smtClean="0"/>
              <a:t>[(1,9,11,15),(4,6,10,14),(2,5,12,13),(3,7,8,16)]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the second Youtube video</a:t>
            </a:r>
          </a:p>
          <a:p>
            <a:r>
              <a:rPr lang="en-US" dirty="0" smtClean="0"/>
              <a:t>Sort the data in Problem 1 using a lambda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Problem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solution to </a:t>
            </a:r>
            <a:r>
              <a:rPr lang="en-US" dirty="0" smtClean="0">
                <a:hlinkClick r:id="rId2" action="ppaction://hlinksldjump"/>
              </a:rPr>
              <a:t>this exercise </a:t>
            </a:r>
            <a:r>
              <a:rPr lang="en-US" dirty="0" smtClean="0"/>
              <a:t>as a basis for the following exercise</a:t>
            </a:r>
          </a:p>
          <a:p>
            <a:r>
              <a:rPr lang="en-US" dirty="0" smtClean="0"/>
              <a:t>Transform the histogram dictionary into a list of tuples in the format of (key, value)…</a:t>
            </a:r>
          </a:p>
          <a:p>
            <a:r>
              <a:rPr lang="en-US" dirty="0" smtClean="0"/>
              <a:t>Then, sort in descending order of frequency</a:t>
            </a:r>
          </a:p>
          <a:p>
            <a:pPr lvl="1"/>
            <a:r>
              <a:rPr lang="en-US" dirty="0" smtClean="0"/>
              <a:t>From previously mentioned videos: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operator import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itemgetter</a:t>
            </a:r>
          </a:p>
          <a:p>
            <a:pPr lvl="2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list.sort(key=itemgetter(1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),reverse=True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Use a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sz="2000" dirty="0" smtClean="0">
                <a:cs typeface="Courier New" panose="02070309020205020404" pitchFamily="49" charset="0"/>
              </a:rPr>
              <a:t> function</a:t>
            </a:r>
          </a:p>
          <a:p>
            <a:r>
              <a:rPr lang="en-US" dirty="0" smtClean="0"/>
              <a:t>Print out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MSBA Python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8" y="1172022"/>
            <a:ext cx="6532503" cy="56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 use as dictionary keys</a:t>
            </a:r>
          </a:p>
          <a:p>
            <a:pPr lvl="1"/>
            <a:r>
              <a:rPr lang="en-US" dirty="0" smtClean="0"/>
              <a:t>Faster access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504950"/>
            <a:ext cx="41052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power of the computer is the rapidly repeated execution of programming code</a:t>
            </a:r>
          </a:p>
          <a:p>
            <a:r>
              <a:rPr lang="en-US" dirty="0" smtClean="0"/>
              <a:t>Loops are a key tool in this regard</a:t>
            </a:r>
          </a:p>
          <a:p>
            <a:r>
              <a:rPr lang="en-US" dirty="0" smtClean="0"/>
              <a:t>Two scenarios. Execute a code block:</a:t>
            </a:r>
          </a:p>
          <a:p>
            <a:pPr lvl="1"/>
            <a:r>
              <a:rPr lang="en-US" dirty="0" smtClean="0"/>
              <a:t>For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Use a ‘for’ loop</a:t>
            </a:r>
          </a:p>
          <a:p>
            <a:pPr lvl="1"/>
            <a:r>
              <a:rPr lang="en-US" dirty="0" smtClean="0"/>
              <a:t>For 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dirty="0" smtClean="0"/>
              <a:t>Use a ‘while’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installed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7" y="2591328"/>
            <a:ext cx="38957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49" y="2572853"/>
            <a:ext cx="3638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5.1, pg. 62-3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Lambda function in a loop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Lambda function in list comprehension</a:t>
            </a:r>
          </a:p>
          <a:p>
            <a:pPr lvl="1"/>
            <a:r>
              <a:rPr lang="en-US" dirty="0" smtClean="0"/>
              <a:t>We’ll talk about list comprehension later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01" y="1825093"/>
            <a:ext cx="2438400" cy="181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08" y="4849842"/>
            <a:ext cx="4563586" cy="9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 in list comprehension statements: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 and prints out the square of the integers, for each integer that is a multiple of 5. </a:t>
            </a:r>
          </a:p>
          <a:p>
            <a:pPr lvl="1"/>
            <a:r>
              <a:rPr lang="en-US" dirty="0" smtClean="0"/>
              <a:t>Another way of saying this is that your should square the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82980"/>
            <a:ext cx="8229600" cy="4805363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Values of tuple elements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The entire (outer) tuple can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219200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access tuple values using indices just as is possible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7942217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67" y="296834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2932738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25380" y="5016617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452776"/>
            <a:ext cx="102087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914400" y="1153297"/>
            <a:ext cx="7772400" cy="49730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Singular Value Decomposition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np.linalg.svd()</a:t>
            </a:r>
            <a:endParaRPr lang="en-US" dirty="0">
              <a:cs typeface="Courier New" panose="02070309020205020404" pitchFamily="49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Singular </a:t>
            </a:r>
            <a:r>
              <a:rPr lang="en-US" dirty="0"/>
              <a:t>Value Decomposition of a matrix is a generalization of eigenvector/value decomposition of a matrix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Eigenvector/value decomposition for </a:t>
            </a:r>
            <a:r>
              <a:rPr lang="en-US" i="1" dirty="0" smtClean="0"/>
              <a:t>n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matrices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SVD for </a:t>
            </a:r>
            <a:r>
              <a:rPr lang="en-US" i="1" dirty="0" smtClean="0"/>
              <a:t>m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matrices, </a:t>
            </a:r>
            <a:r>
              <a:rPr lang="en-US" i="1" dirty="0"/>
              <a:t>m</a:t>
            </a:r>
            <a:r>
              <a:rPr lang="en-US" dirty="0"/>
              <a:t> not equal to </a:t>
            </a:r>
            <a:r>
              <a:rPr lang="en-US" i="1" dirty="0"/>
              <a:t>n</a:t>
            </a:r>
          </a:p>
        </p:txBody>
      </p:sp>
      <p:sp>
        <p:nvSpPr>
          <p:cNvPr id="763" name="Shape 763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40"/>
              </a:spcBef>
              <a:spcAft>
                <a:spcPts val="0"/>
              </a:spcAft>
            </a:pPr>
            <a:r>
              <a:rPr lang="en-US" dirty="0"/>
              <a:t>Similarly, an </a:t>
            </a:r>
            <a:r>
              <a:rPr lang="en-US" i="1" dirty="0" smtClean="0"/>
              <a:t>m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matrix </a:t>
            </a:r>
            <a:r>
              <a:rPr lang="en-US" i="1" dirty="0"/>
              <a:t>B</a:t>
            </a:r>
            <a:r>
              <a:rPr lang="en-US" dirty="0"/>
              <a:t> can be factored as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 smtClean="0"/>
              <a:t>U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i="1" dirty="0" smtClean="0"/>
              <a:t>V</a:t>
            </a:r>
            <a:r>
              <a:rPr lang="en-US" baseline="30000" dirty="0" smtClean="0"/>
              <a:t>T</a:t>
            </a:r>
            <a:endParaRPr lang="en-US" dirty="0"/>
          </a:p>
          <a:p>
            <a:pPr marL="914400" lvl="1" indent="-228600">
              <a:spcBef>
                <a:spcPts val="640"/>
              </a:spcBef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</a:t>
            </a:r>
            <a:r>
              <a:rPr lang="en-US" dirty="0"/>
              <a:t>is a diagonal matrix </a:t>
            </a:r>
            <a:r>
              <a:rPr lang="en-US" dirty="0" smtClean="0"/>
              <a:t>whose diagonal elements are the singular values </a:t>
            </a:r>
            <a:endParaRPr lang="en-US" dirty="0"/>
          </a:p>
          <a:p>
            <a:pPr marL="914400" lvl="1" indent="-228600" rtl="0">
              <a:spcBef>
                <a:spcPts val="640"/>
              </a:spcBef>
            </a:pPr>
            <a:r>
              <a:rPr lang="en-US" dirty="0" smtClean="0"/>
              <a:t>Columns </a:t>
            </a:r>
            <a:r>
              <a:rPr lang="en-US" dirty="0"/>
              <a:t>of </a:t>
            </a:r>
            <a:r>
              <a:rPr lang="en-US" i="1" dirty="0"/>
              <a:t>V</a:t>
            </a:r>
            <a:r>
              <a:rPr lang="en-US" dirty="0"/>
              <a:t> contain the </a:t>
            </a:r>
            <a:r>
              <a:rPr lang="en-US" dirty="0" smtClean="0"/>
              <a:t>eigenvectors</a:t>
            </a:r>
          </a:p>
          <a:p>
            <a:pPr marL="1314450" lvl="2">
              <a:spcBef>
                <a:spcPts val="640"/>
              </a:spcBef>
            </a:pPr>
            <a:r>
              <a:rPr lang="en-US" dirty="0" smtClean="0"/>
              <a:t>Same as rows of </a:t>
            </a:r>
            <a:r>
              <a:rPr lang="en-US" i="1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779" name="Shape 779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Eigen-analysis &amp; SVD</a:t>
            </a:r>
            <a:endParaRPr lang="en-US" dirty="0"/>
          </a:p>
        </p:txBody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Eigenvectors</a:t>
            </a: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Are directions </a:t>
            </a:r>
            <a:r>
              <a:rPr lang="en-US" dirty="0"/>
              <a:t>of maximal variation in the data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Are orthogonal to one another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 smtClean="0"/>
              <a:t>Dot products of eigenvectors are zero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Eigenvalues/Singular Values</a:t>
            </a:r>
            <a:endParaRPr lang="en-US" dirty="0"/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Magnitude </a:t>
            </a:r>
            <a:r>
              <a:rPr lang="en-US" dirty="0"/>
              <a:t>of </a:t>
            </a:r>
            <a:r>
              <a:rPr lang="en-US" dirty="0" smtClean="0"/>
              <a:t>dispersion </a:t>
            </a:r>
            <a:r>
              <a:rPr lang="en-US" dirty="0"/>
              <a:t>along the corresponding eigenvector</a:t>
            </a:r>
          </a:p>
        </p:txBody>
      </p:sp>
      <p:sp>
        <p:nvSpPr>
          <p:cNvPr id="787" name="Shape 787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914350" y="1039488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-US" dirty="0"/>
          </a:p>
        </p:txBody>
      </p:sp>
      <p:sp>
        <p:nvSpPr>
          <p:cNvPr id="795" name="Shape 795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259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72172" y="1436998"/>
            <a:ext cx="4810125" cy="5066509"/>
            <a:chOff x="2395525" y="1268891"/>
            <a:chExt cx="4810125" cy="5066509"/>
          </a:xfrm>
        </p:grpSpPr>
        <p:pic>
          <p:nvPicPr>
            <p:cNvPr id="796" name="Shape 7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95525" y="1534800"/>
              <a:ext cx="4810125" cy="48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 rot="18672629">
              <a:off x="5652802" y="1662813"/>
              <a:ext cx="11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44A00"/>
                  </a:solidFill>
                </a:rPr>
                <a:t>x</a:t>
              </a:r>
              <a:r>
                <a:rPr lang="en-US" dirty="0" smtClean="0">
                  <a:solidFill>
                    <a:srgbClr val="C44A00"/>
                  </a:solidFill>
                  <a:sym typeface="Symbol"/>
                </a:rPr>
                <a:t></a:t>
              </a:r>
              <a:r>
                <a:rPr lang="en-US" baseline="-25000" dirty="0" smtClean="0">
                  <a:solidFill>
                    <a:srgbClr val="C44A00"/>
                  </a:solidFill>
                  <a:sym typeface="Symbol"/>
                </a:rPr>
                <a:t>0</a:t>
              </a:r>
              <a:r>
                <a:rPr lang="en-US" dirty="0" smtClean="0">
                  <a:solidFill>
                    <a:srgbClr val="C44A00"/>
                  </a:solidFill>
                  <a:sym typeface="Symbol"/>
                </a:rPr>
                <a:t> </a:t>
              </a:r>
              <a:r>
                <a:rPr lang="en-US" dirty="0" smtClean="0">
                  <a:solidFill>
                    <a:srgbClr val="C44A00"/>
                  </a:solidFill>
                </a:rPr>
                <a:t>PC axis</a:t>
              </a:r>
              <a:endParaRPr lang="en-US" dirty="0">
                <a:solidFill>
                  <a:srgbClr val="C44A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496642">
              <a:off x="5127304" y="4461899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</a:rPr>
                <a:t>x</a:t>
              </a:r>
              <a:r>
                <a:rPr lang="en-US" dirty="0" smtClean="0">
                  <a:solidFill>
                    <a:srgbClr val="0066CC"/>
                  </a:solidFill>
                  <a:sym typeface="Symbol"/>
                </a:rPr>
                <a:t></a:t>
              </a:r>
              <a:r>
                <a:rPr lang="en-US" dirty="0" smtClean="0">
                  <a:solidFill>
                    <a:srgbClr val="0066CC"/>
                  </a:solidFill>
                </a:rPr>
                <a:t>1 PC axis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6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00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notebook(s)</a:t>
            </a:r>
          </a:p>
          <a:p>
            <a:r>
              <a:rPr lang="en-US" dirty="0" smtClean="0"/>
              <a:t>Go to the initial browser window </a:t>
            </a:r>
          </a:p>
          <a:p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 for the notebooks you want to close</a:t>
            </a:r>
          </a:p>
          <a:p>
            <a:pPr lvl="1"/>
            <a:r>
              <a:rPr lang="en-US" dirty="0" smtClean="0"/>
              <a:t>Close the browser tabs for those notebooks</a:t>
            </a:r>
          </a:p>
          <a:p>
            <a:r>
              <a:rPr lang="en-US" dirty="0" smtClean="0"/>
              <a:t>Find the Jupyter Notebook Command Window and 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>
                <a:cs typeface="Courier New" panose="02070309020205020404" pitchFamily="49" charset="0"/>
              </a:rPr>
              <a:t> to shutdown Python in the background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stop Jupyter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314455"/>
            <a:ext cx="6448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to </a:t>
            </a:r>
            <a:r>
              <a:rPr lang="en-US" dirty="0"/>
              <a:t>down</a:t>
            </a:r>
            <a:r>
              <a:rPr lang="en-US" dirty="0" smtClean="0"/>
              <a:t> shut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statements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046158"/>
              </p:ext>
            </p:extLst>
          </p:nvPr>
        </p:nvGraphicFramePr>
        <p:xfrm>
          <a:off x="914400" y="1229438"/>
          <a:ext cx="7772400" cy="33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 2 </a:t>
                      </a:r>
                      <a:r>
                        <a:rPr lang="en-US" smtClean="0"/>
                        <a:t>Style 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56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</a:t>
            </a:r>
            <a:r>
              <a:rPr lang="en-US" dirty="0" smtClean="0"/>
              <a:t>*,/, //, </a:t>
            </a:r>
            <a:r>
              <a:rPr lang="en-US" dirty="0" smtClean="0"/>
              <a:t>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checkout these operations: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2"/>
            <a:r>
              <a:rPr lang="en-US" dirty="0" smtClean="0"/>
              <a:t>Numbers with exponents</a:t>
            </a:r>
          </a:p>
          <a:p>
            <a:pPr lvl="2"/>
            <a:r>
              <a:rPr lang="en-US" dirty="0" smtClean="0"/>
              <a:t>What is the compounded interest results from an annual interest rate of 7% over 10 years?</a:t>
            </a:r>
          </a:p>
          <a:p>
            <a:pPr lvl="1"/>
            <a:r>
              <a:rPr lang="en-US" dirty="0" smtClean="0"/>
              <a:t>Concatenation</a:t>
            </a:r>
          </a:p>
          <a:p>
            <a:pPr lvl="2"/>
            <a:r>
              <a:rPr lang="en-US" dirty="0" smtClean="0"/>
              <a:t>Concatenate these two strings:</a:t>
            </a:r>
          </a:p>
          <a:p>
            <a:pPr lvl="3"/>
            <a:r>
              <a:rPr lang="en-US" dirty="0" smtClean="0"/>
              <a:t>Hello</a:t>
            </a:r>
          </a:p>
          <a:p>
            <a:pPr lvl="3"/>
            <a:r>
              <a:rPr lang="en-US" dirty="0" smtClean="0"/>
              <a:t>World!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977930" cy="46783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made in this order, from left to right: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1"/>
            <a:r>
              <a:rPr lang="en-US" dirty="0" smtClean="0"/>
              <a:t>Addition/Subtraction</a:t>
            </a:r>
          </a:p>
          <a:p>
            <a:r>
              <a:rPr lang="en-US" dirty="0" smtClean="0"/>
              <a:t>Multiple passes</a:t>
            </a:r>
          </a:p>
          <a:p>
            <a:r>
              <a:rPr lang="en-US" dirty="0" smtClean="0"/>
              <a:t>Terms within inner parentheses are computed before outer parenthetical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Attributes of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keywords will be off limits depending on what packages you have 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82" y="2233388"/>
            <a:ext cx="5580289" cy="25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to store the 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in this case is </a:t>
            </a:r>
            <a:r>
              <a:rPr lang="en-US" dirty="0" smtClean="0"/>
              <a:t>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(bunch of code)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29230"/>
            <a:ext cx="82296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</a:t>
            </a:r>
            <a:r>
              <a:rPr lang="en-US" dirty="0" smtClean="0"/>
              <a:t>et keyboard input: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vailable in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1" y="3059075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27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27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28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26502"/>
              </p:ext>
            </p:extLst>
          </p:nvPr>
        </p:nvGraphicFramePr>
        <p:xfrm>
          <a:off x="1138366" y="1247910"/>
          <a:ext cx="7315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270432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270432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If-Elif-Else 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</a:t>
            </a:r>
            <a:r>
              <a:rPr lang="en-US" dirty="0"/>
              <a:t>c</a:t>
            </a:r>
            <a:r>
              <a:rPr lang="en-US" dirty="0" smtClean="0"/>
              <a:t>olons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script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302"/>
            <a:ext cx="7772400" cy="4678363"/>
          </a:xfrm>
        </p:spPr>
        <p:txBody>
          <a:bodyPr/>
          <a:lstStyle/>
          <a:p>
            <a:r>
              <a:rPr lang="en-US" dirty="0" smtClean="0"/>
              <a:t>When there is a chance a statement will cause (throw) an error,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</a:p>
          <a:p>
            <a:r>
              <a:rPr lang="en-US" dirty="0" smtClean="0"/>
              <a:t>Will this code always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8626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Hint.  </a:t>
            </a:r>
            <a:r>
              <a:rPr lang="en-US" dirty="0"/>
              <a:t>T</a:t>
            </a:r>
            <a:r>
              <a:rPr lang="en-US" dirty="0" smtClean="0"/>
              <a:t>ry this conversion in a Jupyter cell: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8363" y="207818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30593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01011"/>
            <a:ext cx="7772400" cy="29187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2721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302"/>
            <a:ext cx="7772400" cy="4678363"/>
          </a:xfrm>
        </p:spPr>
        <p:txBody>
          <a:bodyPr/>
          <a:lstStyle/>
          <a:p>
            <a:r>
              <a:rPr lang="en-US" dirty="0" smtClean="0"/>
              <a:t>Putting it together: insert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block 3 times in this original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02" y="2126009"/>
            <a:ext cx="4217521" cy="4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screen for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4 space indents between levels is typical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38-39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instance of ""</a:t>
            </a:r>
            <a:r>
              <a:rPr lang="en-US" dirty="0"/>
              <a:t>"</a:t>
            </a:r>
            <a:endParaRPr lang="en-US" dirty="0" smtClean="0"/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provides excellent documentation capabilities</a:t>
            </a:r>
          </a:p>
          <a:p>
            <a:pPr lvl="1"/>
            <a:r>
              <a:rPr lang="en-US" dirty="0" smtClean="0"/>
              <a:t>Can create an effective visual “report” with text, typeset text, graphs, computations, etc.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0526"/>
            <a:ext cx="8229600" cy="5185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hot keys cliff notes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Shift+Enter</a:t>
            </a:r>
            <a:r>
              <a:rPr lang="en-US" dirty="0"/>
              <a:t>: </a:t>
            </a:r>
            <a:r>
              <a:rPr lang="en-US" dirty="0" smtClean="0"/>
              <a:t>to execute markdown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Python functions (again):</a:t>
            </a:r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76011</TotalTime>
  <Words>10865</Words>
  <Application>Microsoft Office PowerPoint</Application>
  <PresentationFormat>On-screen Show (4:3)</PresentationFormat>
  <Paragraphs>2496</Paragraphs>
  <Slides>312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20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Reference Book</vt:lpstr>
      <vt:lpstr>Computer Programming</vt:lpstr>
      <vt:lpstr>Why Program… in Python?</vt:lpstr>
      <vt:lpstr>Essential Attributes of Programs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Development Environments</vt:lpstr>
      <vt:lpstr>Python (Anaconda) Installation</vt:lpstr>
      <vt:lpstr>Python (Anaconda) Installation</vt:lpstr>
      <vt:lpstr>Course Material Set-Up</vt:lpstr>
      <vt:lpstr>Course Material Set-Up</vt:lpstr>
      <vt:lpstr>Course Material Set-Up</vt:lpstr>
      <vt:lpstr>Blackboard Course Site</vt:lpstr>
      <vt:lpstr>Anaconda</vt:lpstr>
      <vt:lpstr>Jupyter Notebook Set-up</vt:lpstr>
      <vt:lpstr>Python Versions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Notebook Shutdown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Operations &amp; Variable Types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Jupyter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Function Output</vt:lpstr>
      <vt:lpstr>In-Class Exercise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Lists</vt:lpstr>
      <vt:lpstr>Lists</vt:lpstr>
      <vt:lpstr>Lists</vt:lpstr>
      <vt:lpstr>In-Class Exercise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More Sorting</vt:lpstr>
      <vt:lpstr>More Sorting</vt:lpstr>
      <vt:lpstr>YouTube Videos</vt:lpstr>
      <vt:lpstr>Homework Problem 1</vt:lpstr>
      <vt:lpstr>Homework Problem 2</vt:lpstr>
      <vt:lpstr>Homework Problem 3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Loops</vt:lpstr>
      <vt:lpstr>Lists, Loops, and Variable Names</vt:lpstr>
      <vt:lpstr>Loops</vt:lpstr>
      <vt:lpstr>In-Class Exercise</vt:lpstr>
      <vt:lpstr>In-Class Exercise</vt:lpstr>
      <vt:lpstr>Loops</vt:lpstr>
      <vt:lpstr>In-Class Exercise</vt:lpstr>
      <vt:lpstr>Machine Precision</vt:lpstr>
      <vt:lpstr>Loops</vt:lpstr>
      <vt:lpstr>Loops</vt:lpstr>
      <vt:lpstr>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SVD</vt:lpstr>
      <vt:lpstr>SVD</vt:lpstr>
      <vt:lpstr>Eigen-analysis &amp; SVD</vt:lpstr>
      <vt:lpstr>SVD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Additional Material</vt:lpstr>
      <vt:lpstr>Formatting Numerical Quantities</vt:lpstr>
      <vt:lpstr>Formatting Numerical Quantities</vt:lpstr>
      <vt:lpstr>Machine Precision</vt:lpstr>
      <vt:lpstr>Machine Precision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1857</cp:revision>
  <cp:lastPrinted>2016-08-15T15:26:34Z</cp:lastPrinted>
  <dcterms:created xsi:type="dcterms:W3CDTF">2012-09-09T17:18:59Z</dcterms:created>
  <dcterms:modified xsi:type="dcterms:W3CDTF">2018-08-20T11:43:53Z</dcterms:modified>
</cp:coreProperties>
</file>